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74" r:id="rId7"/>
    <p:sldId id="260" r:id="rId8"/>
    <p:sldId id="261" r:id="rId9"/>
    <p:sldId id="262" r:id="rId10"/>
    <p:sldId id="263" r:id="rId11"/>
    <p:sldId id="275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794500" cy="9931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4028"/>
        <p:guide pos="14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356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059" y="1"/>
            <a:ext cx="2944356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0EE77-D257-4B3F-AE21-D0B1BB0E24A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511"/>
            <a:ext cx="2944356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059" y="9432511"/>
            <a:ext cx="2944356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136C7-F8D4-48F8-B420-E36C99DAD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953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88230" tIns="44115" rIns="88230" bIns="44115" anchor="ctr"/>
          <a:lstStyle/>
          <a:p>
            <a:endParaRPr lang="cs-CZ"/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27138" y="1136650"/>
            <a:ext cx="7469188" cy="5603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501657" y="7104328"/>
            <a:ext cx="4013255" cy="672679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2176306" cy="7439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698491" algn="l"/>
                <a:tab pos="1396982" algn="l"/>
                <a:tab pos="2095473" algn="l"/>
                <a:tab pos="279396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2840264" y="1"/>
            <a:ext cx="2176305" cy="7439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698491" algn="l"/>
                <a:tab pos="1396982" algn="l"/>
                <a:tab pos="2095473" algn="l"/>
                <a:tab pos="279396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4208654"/>
            <a:ext cx="2176306" cy="7439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698491" algn="l"/>
                <a:tab pos="1396982" algn="l"/>
                <a:tab pos="2095473" algn="l"/>
                <a:tab pos="279396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840264" y="14208654"/>
            <a:ext cx="2176305" cy="7439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698491" algn="l"/>
                <a:tab pos="1396982" algn="l"/>
                <a:tab pos="2095473" algn="l"/>
                <a:tab pos="279396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6BC2D2DF-8FBE-465D-BAEE-C2EE7C6F8C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AC5753-6DDD-45F0-9DAE-E71BED3771F2}" type="slidenum">
              <a:rPr lang="cs-CZ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4AB0B6-1DEF-4292-BB98-93B34A6216B6}" type="slidenum">
              <a:rPr lang="cs-CZ"/>
              <a:pPr/>
              <a:t>12</a:t>
            </a:fld>
            <a:endParaRPr lang="cs-CZ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32C7D8-54C5-459E-9D8E-A883BF631189}" type="slidenum">
              <a:rPr lang="cs-CZ"/>
              <a:pPr/>
              <a:t>13</a:t>
            </a:fld>
            <a:endParaRPr lang="cs-CZ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297A2B-AB35-43AE-9591-BBF4DF3F5B74}" type="slidenum">
              <a:rPr lang="cs-CZ"/>
              <a:pPr/>
              <a:t>14</a:t>
            </a:fld>
            <a:endParaRPr lang="cs-CZ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7E9898-232A-4090-AFBA-292EC2413760}" type="slidenum">
              <a:rPr lang="cs-CZ"/>
              <a:pPr/>
              <a:t>15</a:t>
            </a:fld>
            <a:endParaRPr lang="cs-CZ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D7291B-2952-4914-8E2A-A4CAEC63626F}" type="slidenum">
              <a:rPr lang="cs-CZ"/>
              <a:pPr/>
              <a:t>16</a:t>
            </a:fld>
            <a:endParaRPr lang="cs-CZ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2845C4-948D-44C2-948B-377BA0387D41}" type="slidenum">
              <a:rPr lang="cs-CZ"/>
              <a:pPr/>
              <a:t>17</a:t>
            </a:fld>
            <a:endParaRPr lang="cs-CZ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D28CB-13B0-4D79-9216-C0FF49BCF1B7}" type="slidenum">
              <a:rPr lang="cs-CZ"/>
              <a:pPr/>
              <a:t>18</a:t>
            </a:fld>
            <a:endParaRPr lang="cs-CZ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66492-4741-471F-A656-64E3B71F8E5E}" type="slidenum">
              <a:rPr lang="cs-CZ"/>
              <a:pPr/>
              <a:t>19</a:t>
            </a:fld>
            <a:endParaRPr lang="cs-CZ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6F3B48-0500-4471-9AE7-A8F2099CF2E0}" type="slidenum">
              <a:rPr lang="cs-CZ"/>
              <a:pPr/>
              <a:t>2</a:t>
            </a:fld>
            <a:endParaRPr lang="cs-CZ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F39E59-A5F1-48CF-9CDD-C9E73FDC54EB}" type="slidenum">
              <a:rPr lang="cs-CZ"/>
              <a:pPr/>
              <a:t>3</a:t>
            </a:fld>
            <a:endParaRPr lang="cs-CZ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29B962-114A-4D39-9571-AE33519E1D8D}" type="slidenum">
              <a:rPr lang="cs-CZ"/>
              <a:pPr/>
              <a:t>4</a:t>
            </a:fld>
            <a:endParaRPr lang="cs-CZ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4A5BE2-6585-46E2-B621-FD123DC7E9A5}" type="slidenum">
              <a:rPr lang="cs-CZ"/>
              <a:pPr/>
              <a:t>6</a:t>
            </a:fld>
            <a:endParaRPr lang="cs-CZ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C985AE-4F2F-4B43-8AE7-779BF09F3050}" type="slidenum">
              <a:rPr lang="cs-CZ"/>
              <a:pPr/>
              <a:t>7</a:t>
            </a:fld>
            <a:endParaRPr lang="cs-CZ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2F3499-7DDC-4120-B4B4-41F8FC27F4E6}" type="slidenum">
              <a:rPr lang="cs-CZ"/>
              <a:pPr/>
              <a:t>8</a:t>
            </a:fld>
            <a:endParaRPr lang="cs-CZ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47EADE-C2C6-4298-B8D2-B3BCDC724A87}" type="slidenum">
              <a:rPr lang="cs-CZ"/>
              <a:pPr/>
              <a:t>9</a:t>
            </a:fld>
            <a:endParaRPr lang="cs-CZ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54063"/>
            <a:ext cx="4964113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2" y="4716972"/>
            <a:ext cx="5434968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0E5DAD-3DE8-4AD6-8FC2-09C727FC4D95}" type="slidenum">
              <a:rPr lang="cs-CZ"/>
              <a:pPr/>
              <a:t>11</a:t>
            </a:fld>
            <a:endParaRPr lang="cs-CZ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771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713" y="4716972"/>
            <a:ext cx="5437076" cy="446824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lIns="88230" tIns="44115" rIns="88230" bIns="44115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93C4CF-CB80-4C6C-9E14-DE9C1D9BDF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89CE37-5346-43D6-8DD1-DD89603E3C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7CB2CF-1603-42B4-96D0-7EAD0D036E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C8C6D4-39CD-4D70-9A57-5DB1CF5527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035E72-FD66-4128-B614-15AE741E0F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CD3BE0-4FA2-4AE7-8AD2-72FE7E302D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8A8C9E-308D-47FC-9EF2-40B5645DD9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CCB5FB-47F2-43A6-94AB-03D775FB79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046883-AC40-477B-A5C4-BB7292F51E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14F9DC-4AB3-4EC4-8162-9DE68B0AC41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280B47-DC02-4001-8F0B-CFC2CEBA3F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C50D75-1396-4DA0-A4CC-43F9138D43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FE1E18-F7F8-486A-BA52-463CF342C5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820AE9-2F90-448E-9A30-FEE7BB9CAC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ADCF1D-459B-4420-83A0-48B1E60E4F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7BF1B7-8E35-4983-BBCB-74864D0B31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427DF8-D39D-44E1-A339-F2B8AA752F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D355DD-6BFB-42C7-87E4-875693FFA3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C38B1-9301-49FD-85DC-259D93EB70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AE8195-7507-42FA-8F7E-BE223AB58D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6517B7-F90D-4529-BEF6-5CB81C041D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678931-C768-4894-8D4F-FEB01ABB24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0A7FE26-2EEC-4E80-B68C-79639A0315C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cs-CZ"/>
              <a:t>15.9.2016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25820145-BE18-4FAE-80B8-62546E5259B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843088"/>
            <a:ext cx="7772400" cy="2043112"/>
          </a:xfrm>
          <a:ln/>
        </p:spPr>
        <p:txBody>
          <a:bodyPr lIns="0" tIns="4248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800" b="1"/>
              <a:t>Organizování komunit</a:t>
            </a:r>
            <a:br>
              <a:rPr lang="fr-FR" sz="4800" b="1"/>
            </a:br>
            <a:r>
              <a:rPr lang="fr-FR" sz="4800" b="1"/>
              <a:t/>
            </a:r>
            <a:br>
              <a:rPr lang="fr-FR" sz="4800" b="1"/>
            </a:br>
            <a:r>
              <a:rPr lang="fr-FR" sz="4800" b="1"/>
              <a:t>Komunitní práce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Principy komunitní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Podpora a hodnocení komunitních </a:t>
            </a:r>
            <a:r>
              <a:rPr lang="pl-PL" b="1" dirty="0" smtClean="0"/>
              <a:t>pracovníků</a:t>
            </a:r>
          </a:p>
          <a:p>
            <a:r>
              <a:rPr lang="pl-PL" dirty="0" smtClean="0"/>
              <a:t>Morální podpora – supervize, vzájemné setkávání, výměna zkušeností, studium.</a:t>
            </a:r>
          </a:p>
          <a:p>
            <a:r>
              <a:rPr lang="pl-PL" dirty="0" smtClean="0"/>
              <a:t>Finanční ohodnocení – dlouhodobé a stabilní.</a:t>
            </a:r>
          </a:p>
          <a:p>
            <a:r>
              <a:rPr lang="pl-PL" dirty="0" smtClean="0"/>
              <a:t>Hodnocení činnosti – výběr </a:t>
            </a:r>
            <a:r>
              <a:rPr lang="pl-PL" smtClean="0"/>
              <a:t>vhodných ukazatelů.</a:t>
            </a:r>
            <a:endParaRPr lang="pl-PL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15.9.2016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0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412875"/>
            <a:ext cx="8229600" cy="5329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Péče o prostředí v němž lidé žijí.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Společná oprava a údržba obydlí.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Podpora místních obchodů se zaměřením na výrobky produkované v okolí, přímé distribuce atd.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Podpora místní a rodinné péče o obyvatele i o životní prostředí.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Organizovaná občanská dopravní svépomoc. 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Spolupráce s místními podniky.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Nepeněžní výměnné systémy a sousedská výpomoc.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62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Organizovaná svépomoc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819150"/>
            <a:ext cx="8229600" cy="9810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Rámcový postup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1944688"/>
            <a:ext cx="8291512" cy="5399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4313" indent="-214313">
              <a:lnSpc>
                <a:spcPct val="90000"/>
              </a:lnSpc>
              <a:spcBef>
                <a:spcPts val="638"/>
              </a:spcBef>
              <a:buFont typeface="Times New Roman" pitchFamily="16" charset="0"/>
              <a:buAutoNum type="arabicParenR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600">
                <a:solidFill>
                  <a:srgbClr val="000000"/>
                </a:solidFill>
              </a:rPr>
              <a:t> Analýza lokálních hospodářských a sociálních struktur</a:t>
            </a:r>
            <a:br>
              <a:rPr lang="fr-FR" sz="2600">
                <a:solidFill>
                  <a:srgbClr val="000000"/>
                </a:solidFill>
              </a:rPr>
            </a:br>
            <a:endParaRPr lang="fr-FR" sz="2600">
              <a:solidFill>
                <a:srgbClr val="000000"/>
              </a:solidFill>
            </a:endParaRPr>
          </a:p>
          <a:p>
            <a:pPr marL="214313" indent="-214313">
              <a:lnSpc>
                <a:spcPct val="90000"/>
              </a:lnSpc>
              <a:spcBef>
                <a:spcPts val="638"/>
              </a:spcBef>
              <a:buFont typeface="Times New Roman" pitchFamily="16" charset="0"/>
              <a:buAutoNum type="arabicParenR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600">
                <a:solidFill>
                  <a:srgbClr val="000000"/>
                </a:solidFill>
              </a:rPr>
              <a:t> Mobilizace plánovacích kapacit s „dotčenými“</a:t>
            </a:r>
            <a:br>
              <a:rPr lang="fr-FR" sz="2600">
                <a:solidFill>
                  <a:srgbClr val="000000"/>
                </a:solidFill>
              </a:rPr>
            </a:br>
            <a:endParaRPr lang="fr-FR" sz="2600">
              <a:solidFill>
                <a:srgbClr val="000000"/>
              </a:solidFill>
            </a:endParaRPr>
          </a:p>
          <a:p>
            <a:pPr marL="214313" indent="-214313">
              <a:lnSpc>
                <a:spcPct val="90000"/>
              </a:lnSpc>
              <a:spcBef>
                <a:spcPts val="638"/>
              </a:spcBef>
              <a:buFont typeface="Times New Roman" pitchFamily="16" charset="0"/>
              <a:buAutoNum type="arabicParenR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600">
                <a:solidFill>
                  <a:srgbClr val="000000"/>
                </a:solidFill>
              </a:rPr>
              <a:t> Podpůrné finanční instrumenty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07375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Elinor a Vincent Ostromovi</a:t>
            </a:r>
            <a:br>
              <a:rPr lang="fr-FR" sz="3600" b="1"/>
            </a:br>
            <a:r>
              <a:rPr lang="fr-FR" sz="3600" b="1"/>
              <a:t> – správa občin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528" y="1600200"/>
            <a:ext cx="8363272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Nový koncept správy společných zdrojů a </a:t>
            </a:r>
            <a:r>
              <a:rPr lang="cs-CZ" sz="2600" dirty="0">
                <a:solidFill>
                  <a:srgbClr val="000000"/>
                </a:solidFill>
              </a:rPr>
              <a:t>z</a:t>
            </a:r>
            <a:r>
              <a:rPr lang="fr-FR" sz="2600" dirty="0" smtClean="0">
                <a:solidFill>
                  <a:srgbClr val="000000"/>
                </a:solidFill>
              </a:rPr>
              <a:t>áležitostí</a:t>
            </a:r>
            <a:r>
              <a:rPr lang="cs-CZ" sz="2600" dirty="0" smtClean="0">
                <a:solidFill>
                  <a:srgbClr val="000000"/>
                </a:solidFill>
              </a:rPr>
              <a:t>.</a:t>
            </a:r>
            <a:endParaRPr lang="fr-FR" sz="2600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Nové koncepty </a:t>
            </a:r>
            <a:r>
              <a:rPr lang="fr-FR" sz="2600" dirty="0" smtClean="0">
                <a:solidFill>
                  <a:srgbClr val="000000"/>
                </a:solidFill>
              </a:rPr>
              <a:t>vlastnictví</a:t>
            </a:r>
            <a:r>
              <a:rPr lang="cs-CZ" sz="2600" dirty="0" smtClean="0">
                <a:solidFill>
                  <a:srgbClr val="000000"/>
                </a:solidFill>
              </a:rPr>
              <a:t>.</a:t>
            </a:r>
            <a:endParaRPr lang="fr-FR" sz="2600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Stovky případových studií z celého světa – </a:t>
            </a:r>
            <a:r>
              <a:rPr lang="fr-FR" sz="2600" b="1" dirty="0">
                <a:solidFill>
                  <a:srgbClr val="000000"/>
                </a:solidFill>
              </a:rPr>
              <a:t>společná správa </a:t>
            </a:r>
            <a:r>
              <a:rPr lang="cs-CZ" sz="2600" b="1" dirty="0" smtClean="0">
                <a:solidFill>
                  <a:srgbClr val="000000"/>
                </a:solidFill>
              </a:rPr>
              <a:t>zdrojů může </a:t>
            </a:r>
            <a:r>
              <a:rPr lang="cs-CZ" sz="2600" b="1" dirty="0" smtClean="0">
                <a:solidFill>
                  <a:srgbClr val="000000"/>
                </a:solidFill>
              </a:rPr>
              <a:t>fungovat lépe</a:t>
            </a:r>
            <a:r>
              <a:rPr lang="fr-FR" sz="2600" b="1" dirty="0" smtClean="0">
                <a:solidFill>
                  <a:srgbClr val="000000"/>
                </a:solidFill>
              </a:rPr>
              <a:t> </a:t>
            </a:r>
            <a:r>
              <a:rPr lang="fr-FR" sz="2600" b="1" dirty="0">
                <a:solidFill>
                  <a:srgbClr val="000000"/>
                </a:solidFill>
              </a:rPr>
              <a:t>lépe než státní či </a:t>
            </a:r>
            <a:r>
              <a:rPr lang="fr-FR" sz="2600" b="1" dirty="0" smtClean="0">
                <a:solidFill>
                  <a:srgbClr val="000000"/>
                </a:solidFill>
              </a:rPr>
              <a:t>privátní</a:t>
            </a:r>
            <a:r>
              <a:rPr lang="cs-CZ" sz="2600" b="1" dirty="0" smtClean="0">
                <a:solidFill>
                  <a:srgbClr val="000000"/>
                </a:solidFill>
              </a:rPr>
              <a:t>.</a:t>
            </a:r>
            <a:endParaRPr lang="fr-FR" sz="2600" b="1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600" dirty="0" smtClean="0">
                <a:solidFill>
                  <a:srgbClr val="000000"/>
                </a:solidFill>
              </a:rPr>
              <a:t>Založili </a:t>
            </a:r>
            <a:r>
              <a:rPr lang="fr-FR" sz="2600" dirty="0" smtClean="0">
                <a:solidFill>
                  <a:srgbClr val="000000"/>
                </a:solidFill>
              </a:rPr>
              <a:t>Workshop </a:t>
            </a:r>
            <a:r>
              <a:rPr lang="fr-FR" sz="2600" dirty="0">
                <a:solidFill>
                  <a:srgbClr val="000000"/>
                </a:solidFill>
              </a:rPr>
              <a:t>pro politická studia 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    a </a:t>
            </a:r>
            <a:r>
              <a:rPr lang="fr-FR" sz="2600" dirty="0" smtClean="0">
                <a:solidFill>
                  <a:srgbClr val="000000"/>
                </a:solidFill>
              </a:rPr>
              <a:t>analýzu</a:t>
            </a:r>
            <a:r>
              <a:rPr lang="cs-CZ" sz="2600" dirty="0" smtClean="0">
                <a:solidFill>
                  <a:srgbClr val="000000"/>
                </a:solidFill>
              </a:rPr>
              <a:t>.</a:t>
            </a:r>
            <a:endParaRPr lang="fr-FR" sz="2600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600" dirty="0" smtClean="0">
                <a:solidFill>
                  <a:srgbClr val="000000"/>
                </a:solidFill>
              </a:rPr>
              <a:t>Vytvořili s</a:t>
            </a:r>
            <a:r>
              <a:rPr lang="fr-FR" sz="2600" dirty="0" smtClean="0">
                <a:solidFill>
                  <a:srgbClr val="000000"/>
                </a:solidFill>
              </a:rPr>
              <a:t>umář </a:t>
            </a:r>
            <a:r>
              <a:rPr lang="fr-FR" sz="2600" dirty="0">
                <a:solidFill>
                  <a:srgbClr val="000000"/>
                </a:solidFill>
              </a:rPr>
              <a:t>předpokladů pro </a:t>
            </a:r>
            <a:r>
              <a:rPr lang="cs-CZ" sz="2600" dirty="0">
                <a:solidFill>
                  <a:srgbClr val="000000"/>
                </a:solidFill>
              </a:rPr>
              <a:t> </a:t>
            </a:r>
            <a:r>
              <a:rPr lang="cs-CZ" sz="2600" dirty="0" smtClean="0">
                <a:solidFill>
                  <a:srgbClr val="000000"/>
                </a:solidFill>
              </a:rPr>
              <a:t>                     </a:t>
            </a:r>
            <a:r>
              <a:rPr lang="fr-FR" sz="2600" dirty="0" smtClean="0">
                <a:solidFill>
                  <a:srgbClr val="000000"/>
                </a:solidFill>
              </a:rPr>
              <a:t>funkční</a:t>
            </a:r>
            <a:r>
              <a:rPr lang="cs-CZ" sz="2600" dirty="0" smtClean="0">
                <a:solidFill>
                  <a:srgbClr val="000000"/>
                </a:solidFill>
              </a:rPr>
              <a:t> </a:t>
            </a:r>
            <a:r>
              <a:rPr lang="fr-FR" sz="2600" dirty="0" smtClean="0">
                <a:solidFill>
                  <a:srgbClr val="000000"/>
                </a:solidFill>
              </a:rPr>
              <a:t>a </a:t>
            </a:r>
            <a:r>
              <a:rPr lang="fr-FR" sz="2600" dirty="0">
                <a:solidFill>
                  <a:srgbClr val="000000"/>
                </a:solidFill>
              </a:rPr>
              <a:t>efektivní </a:t>
            </a:r>
            <a:r>
              <a:rPr lang="fr-FR" sz="2600" dirty="0" smtClean="0">
                <a:solidFill>
                  <a:srgbClr val="000000"/>
                </a:solidFill>
              </a:rPr>
              <a:t>správu</a:t>
            </a:r>
            <a:r>
              <a:rPr lang="cs-CZ" sz="2600" dirty="0" smtClean="0">
                <a:solidFill>
                  <a:srgbClr val="000000"/>
                </a:solidFill>
              </a:rPr>
              <a:t> zdrojů.</a:t>
            </a:r>
            <a:endParaRPr lang="fr-FR" sz="2600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E.O. - nositelka Nobelovy 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    ceny za ekonomii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 l="31291" t="13945" r="23065" b="32365"/>
          <a:stretch>
            <a:fillRect/>
          </a:stretch>
        </p:blipFill>
        <p:spPr bwMode="auto">
          <a:xfrm>
            <a:off x="5867400" y="4149080"/>
            <a:ext cx="2954338" cy="227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517525"/>
            <a:ext cx="8229600" cy="70643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Vlastnosti zdrojů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Z1 – Proveditelné zlepšení:</a:t>
            </a:r>
            <a:r>
              <a:rPr lang="fr-FR" sz="2600">
                <a:solidFill>
                  <a:srgbClr val="000000"/>
                </a:solidFill>
              </a:rPr>
              <a:t> Zdroj není v tak špatném stavu nebo natolik nevyužíván, že je zbytečné jej organizovat.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Z2 – Indikátory:</a:t>
            </a:r>
            <a:r>
              <a:rPr lang="fr-FR" sz="2600">
                <a:solidFill>
                  <a:srgbClr val="000000"/>
                </a:solidFill>
              </a:rPr>
              <a:t> Spolehlivé a platné indikátory stavu zdroje musí být pravidelně dostupné za příznivých nákladů. Indikátory jsou tu zároveň svobodně přístupnými informacemi.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Z3 – Předvídatelnost:</a:t>
            </a:r>
            <a:r>
              <a:rPr lang="fr-FR" sz="2600">
                <a:solidFill>
                  <a:srgbClr val="000000"/>
                </a:solidFill>
              </a:rPr>
              <a:t> Tok zdrojových jednotek je předvídatelný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Z4 – Prostorový rozsah:</a:t>
            </a:r>
            <a:r>
              <a:rPr lang="fr-FR" sz="2600">
                <a:solidFill>
                  <a:srgbClr val="000000"/>
                </a:solidFill>
              </a:rPr>
              <a:t> Velikost systému zdroje odpovídá možnostem komunikace, transportu atd. aby přisvojovatelé mohli jednoduše porozumět fungování a závislostem i hranicím systému.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Vlastnosti přisvojovatelů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079500"/>
            <a:ext cx="8229600" cy="5256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 b="1">
                <a:solidFill>
                  <a:srgbClr val="000000"/>
                </a:solidFill>
              </a:rPr>
              <a:t>P1 – Společný rys:</a:t>
            </a:r>
            <a:r>
              <a:rPr lang="fr-FR" sz="2400">
                <a:solidFill>
                  <a:srgbClr val="000000"/>
                </a:solidFill>
              </a:rPr>
              <a:t> Přisvojovatelé jsou do značné míry závislí na systému zdroje 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 b="1">
                <a:solidFill>
                  <a:srgbClr val="000000"/>
                </a:solidFill>
              </a:rPr>
              <a:t>P2 – Společné porozumění:</a:t>
            </a:r>
            <a:r>
              <a:rPr lang="fr-FR" sz="2400">
                <a:solidFill>
                  <a:srgbClr val="000000"/>
                </a:solidFill>
              </a:rPr>
              <a:t> Přisvojovatelé mají společný pohled na to, jak systém pracuje (R1-4) a jak jejich aktivita ovlivňuje systém i je navzájem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 b="1">
                <a:solidFill>
                  <a:srgbClr val="000000"/>
                </a:solidFill>
              </a:rPr>
              <a:t>P3 – Nízká výnosová míra</a:t>
            </a:r>
            <a:r>
              <a:rPr lang="fr-FR" sz="2400">
                <a:solidFill>
                  <a:srgbClr val="000000"/>
                </a:solidFill>
              </a:rPr>
              <a:t> (diskontní sazba): Přisvojovatelé jsou ochotni odložit současné příjmy/výnosy/zisky ve prospěch příjmů budoucích.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>
                <a:solidFill>
                  <a:srgbClr val="000000"/>
                </a:solidFill>
              </a:rPr>
              <a:t>P</a:t>
            </a:r>
            <a:r>
              <a:rPr lang="fr-FR" sz="2400" b="1">
                <a:solidFill>
                  <a:srgbClr val="000000"/>
                </a:solidFill>
              </a:rPr>
              <a:t>4 – Důvěra a reciprocita:</a:t>
            </a:r>
            <a:r>
              <a:rPr lang="fr-FR" sz="2400">
                <a:solidFill>
                  <a:srgbClr val="000000"/>
                </a:solidFill>
              </a:rPr>
              <a:t> Přisvojovatelé si důvěřují, že budou dodržovat vzájemné sliby a jejich vzájemné jednání je reciproční.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 b="1">
                <a:solidFill>
                  <a:srgbClr val="000000"/>
                </a:solidFill>
              </a:rPr>
              <a:t>P5- Autonomie:</a:t>
            </a:r>
            <a:r>
              <a:rPr lang="fr-FR" sz="2400">
                <a:solidFill>
                  <a:srgbClr val="000000"/>
                </a:solidFill>
              </a:rPr>
              <a:t> Přisvojovatelé jsou schopni stanovovat pravidla využívání a přístupu ke zdroji bez zásahu vnějších autorit, které by je mohly zrušovat.</a:t>
            </a:r>
          </a:p>
          <a:p>
            <a:pPr marL="341313" indent="-339725">
              <a:lnSpc>
                <a:spcPct val="8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400" b="1">
                <a:solidFill>
                  <a:srgbClr val="000000"/>
                </a:solidFill>
              </a:rPr>
              <a:t>P6 – Předchozí organizační zkušenosti:</a:t>
            </a:r>
            <a:r>
              <a:rPr lang="fr-FR" sz="2400">
                <a:solidFill>
                  <a:srgbClr val="000000"/>
                </a:solidFill>
              </a:rPr>
              <a:t> Přisvojovatelé mají základní organizační a řídící znalosti.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7700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Spolupráce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536" y="1484784"/>
            <a:ext cx="8352928" cy="50405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 dirty="0">
                <a:solidFill>
                  <a:srgbClr val="000000"/>
                </a:solidFill>
              </a:rPr>
              <a:t>Podmínečně spolupracující</a:t>
            </a:r>
            <a:r>
              <a:rPr lang="fr-FR" sz="2600" dirty="0">
                <a:solidFill>
                  <a:srgbClr val="000000"/>
                </a:solidFill>
              </a:rPr>
              <a:t> – jsou ochotni a schopni spolupracovat společně na věci, která je ve prospěch společenství a nemusí nutně přinášet zisk jen jim samým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 dirty="0">
                <a:solidFill>
                  <a:srgbClr val="000000"/>
                </a:solidFill>
              </a:rPr>
              <a:t>Racionální egoisté</a:t>
            </a:r>
            <a:r>
              <a:rPr lang="fr-FR" sz="2600" dirty="0">
                <a:solidFill>
                  <a:srgbClr val="000000"/>
                </a:solidFill>
              </a:rPr>
              <a:t> – pracují (i spolupracují) primárně na věcech, které přináší zisk jim samým</a:t>
            </a:r>
            <a:r>
              <a:rPr lang="fr-FR" sz="2600" dirty="0" smtClean="0">
                <a:solidFill>
                  <a:srgbClr val="000000"/>
                </a:solidFill>
              </a:rPr>
              <a:t>.</a:t>
            </a:r>
            <a:r>
              <a:rPr lang="cs-CZ" sz="2600" dirty="0">
                <a:solidFill>
                  <a:srgbClr val="000000"/>
                </a:solidFill>
              </a:rPr>
              <a:t> </a:t>
            </a:r>
            <a:r>
              <a:rPr lang="cs-CZ" sz="2600" dirty="0" smtClean="0">
                <a:solidFill>
                  <a:srgbClr val="000000"/>
                </a:solidFill>
              </a:rPr>
              <a:t>Černí pasažéři prvního stupně.</a:t>
            </a:r>
            <a:endParaRPr lang="cs-CZ" sz="2600" dirty="0" smtClean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600" b="1" dirty="0" smtClean="0">
                <a:solidFill>
                  <a:srgbClr val="000000"/>
                </a:solidFill>
              </a:rPr>
              <a:t>Bezpodmínečně spolupracující </a:t>
            </a:r>
            <a:r>
              <a:rPr lang="cs-CZ" sz="2600" dirty="0" smtClean="0">
                <a:solidFill>
                  <a:srgbClr val="000000"/>
                </a:solidFill>
              </a:rPr>
              <a:t>– nejsou ochotni řešit konflikty a přidávají se na stranu „silnějšího“. Černí pasažéři druhého stupně. </a:t>
            </a: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600" dirty="0">
              <a:solidFill>
                <a:srgbClr val="000000"/>
              </a:solidFill>
            </a:endParaRPr>
          </a:p>
          <a:p>
            <a:pPr marL="341313" indent="-339725">
              <a:lnSpc>
                <a:spcPct val="90000"/>
              </a:lnSpc>
              <a:spcBef>
                <a:spcPts val="638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 dirty="0" smtClean="0">
                <a:solidFill>
                  <a:srgbClr val="000000"/>
                </a:solidFill>
              </a:rPr>
              <a:t>Spolupráce </a:t>
            </a:r>
            <a:r>
              <a:rPr lang="fr-FR" sz="2600" b="1" dirty="0">
                <a:solidFill>
                  <a:srgbClr val="000000"/>
                </a:solidFill>
              </a:rPr>
              <a:t>PS a RE přináší výhody RE. Výsledky spolupráce PS jsou lepší než výsledky 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286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Vyjednávání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Přímá a nepřímá reciprocita.</a:t>
            </a:r>
            <a:r>
              <a:rPr lang="fr-FR" sz="2600">
                <a:solidFill>
                  <a:srgbClr val="000000"/>
                </a:solidFill>
              </a:rPr>
              <a:t> Přímá – reakce na partnera. Nepřímá – reakce na partnera podle toho, co jste se o něm dozvěděli.</a:t>
            </a:r>
            <a:br>
              <a:rPr lang="fr-FR" sz="2600">
                <a:solidFill>
                  <a:srgbClr val="000000"/>
                </a:solidFill>
              </a:rPr>
            </a:b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Komunikace</a:t>
            </a:r>
            <a:r>
              <a:rPr lang="fr-FR" sz="2600">
                <a:solidFill>
                  <a:srgbClr val="000000"/>
                </a:solidFill>
              </a:rPr>
              <a:t> – odměna a trest. </a:t>
            </a:r>
            <a:br>
              <a:rPr lang="fr-FR" sz="2600">
                <a:solidFill>
                  <a:srgbClr val="000000"/>
                </a:solidFill>
              </a:rPr>
            </a:b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 b="1">
                <a:solidFill>
                  <a:srgbClr val="000000"/>
                </a:solidFill>
              </a:rPr>
              <a:t>Strategie půjčka za oplátku</a:t>
            </a:r>
            <a:r>
              <a:rPr lang="fr-FR" sz="2600">
                <a:solidFill>
                  <a:srgbClr val="000000"/>
                </a:solidFill>
              </a:rPr>
              <a:t> – zahájit jednání pozitivně a pak opakovat chování partnera.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7700"/>
            <a:ext cx="8229600" cy="5517604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/>
              <a:t>Další </a:t>
            </a:r>
            <a:r>
              <a:rPr lang="cs-CZ" sz="3600" b="1" dirty="0" smtClean="0"/>
              <a:t>informace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www.educon.cz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>tomas.tozicka@educon.cz</a:t>
            </a:r>
            <a:endParaRPr lang="fr-FR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863600"/>
            <a:ext cx="8229600" cy="1143000"/>
          </a:xfrm>
          <a:ln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i="1"/>
              <a:t>Děkuji za pozornost !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19363" y="2997200"/>
            <a:ext cx="4176712" cy="1277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8040" rIns="90000" bIns="45000"/>
          <a:lstStyle/>
          <a:p>
            <a:pPr algn="ctr"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Tomáš Tožička</a:t>
            </a:r>
          </a:p>
          <a:p>
            <a:pPr algn="ctr"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tomas.tozicka@educon.cz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4248150"/>
            <a:ext cx="2782888" cy="1855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7286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Kdo vyřeší náš problém?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3238" y="1522413"/>
            <a:ext cx="82296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39725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600">
                <a:solidFill>
                  <a:srgbClr val="000000"/>
                </a:solidFill>
              </a:rPr>
              <a:t>Udělám to sám</a:t>
            </a:r>
          </a:p>
          <a:p>
            <a:pPr marL="342900" indent="-339725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600">
                <a:solidFill>
                  <a:srgbClr val="000000"/>
                </a:solidFill>
              </a:rPr>
              <a:t>Dejte mi lidi, já to udělám</a:t>
            </a:r>
          </a:p>
          <a:p>
            <a:pPr marL="342900" indent="-339725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600">
                <a:solidFill>
                  <a:srgbClr val="000000"/>
                </a:solidFill>
              </a:rPr>
              <a:t>Ať si to udělají sami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62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Co není komunitní práce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Komunitní práce není sociální práce. Sociální pracovník ví, jak mají věci být, komunitní pracovník hledá řešení v komunitě.</a:t>
            </a:r>
          </a:p>
          <a:p>
            <a:pPr marL="342900" indent="-339725">
              <a:lnSpc>
                <a:spcPct val="100000"/>
              </a:lnSpc>
              <a:spcBef>
                <a:spcPts val="638"/>
              </a:spcBef>
              <a:buClrTx/>
              <a:buSzPct val="45000"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Není to komunitní rozvoj (zaměření na rozvoj měst a obcí)</a:t>
            </a:r>
          </a:p>
          <a:p>
            <a:pPr marL="342900" indent="-339725">
              <a:lnSpc>
                <a:spcPct val="100000"/>
              </a:lnSpc>
              <a:spcBef>
                <a:spcPts val="638"/>
              </a:spcBef>
              <a:buClrTx/>
              <a:buSzPct val="45000"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600">
              <a:solidFill>
                <a:srgbClr val="000000"/>
              </a:solidFill>
            </a:endParaRP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Není to obhajování práv jiných</a:t>
            </a:r>
          </a:p>
          <a:p>
            <a:pPr marL="341313" indent="-339725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6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62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Co je komunitní práce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Profesionální aktivita, která umožňuje lidem společně řešit vlastní problémy. </a:t>
            </a:r>
            <a:r>
              <a:rPr lang="cs-CZ" sz="2600" dirty="0" smtClean="0">
                <a:solidFill>
                  <a:srgbClr val="000000"/>
                </a:solidFill>
              </a:rPr>
              <a:t>Skupiny lidí získávají moc  k řešení a prosazování svých zájmů. </a:t>
            </a:r>
            <a:r>
              <a:rPr lang="fr-FR" sz="2600" dirty="0" smtClean="0">
                <a:solidFill>
                  <a:srgbClr val="000000"/>
                </a:solidFill>
              </a:rPr>
              <a:t>Komunitní </a:t>
            </a:r>
            <a:r>
              <a:rPr lang="fr-FR" sz="2600" dirty="0">
                <a:solidFill>
                  <a:srgbClr val="000000"/>
                </a:solidFill>
              </a:rPr>
              <a:t>pracovník </a:t>
            </a:r>
            <a:r>
              <a:rPr lang="cs-CZ" sz="2600" dirty="0" smtClean="0">
                <a:solidFill>
                  <a:srgbClr val="000000"/>
                </a:solidFill>
              </a:rPr>
              <a:t>„</a:t>
            </a:r>
            <a:r>
              <a:rPr lang="fr-FR" sz="2600" dirty="0" smtClean="0">
                <a:solidFill>
                  <a:srgbClr val="000000"/>
                </a:solidFill>
              </a:rPr>
              <a:t>jen</a:t>
            </a:r>
            <a:r>
              <a:rPr lang="cs-CZ" sz="2600" dirty="0" smtClean="0">
                <a:solidFill>
                  <a:srgbClr val="000000"/>
                </a:solidFill>
              </a:rPr>
              <a:t>“</a:t>
            </a:r>
            <a:r>
              <a:rPr lang="fr-FR" sz="2600" dirty="0" smtClean="0">
                <a:solidFill>
                  <a:srgbClr val="000000"/>
                </a:solidFill>
              </a:rPr>
              <a:t> </a:t>
            </a:r>
            <a:r>
              <a:rPr lang="fr-FR" sz="2600" dirty="0">
                <a:solidFill>
                  <a:srgbClr val="000000"/>
                </a:solidFill>
              </a:rPr>
              <a:t>umožňuje vznik rozvojových procesů, ale sám je neiniciuje ani neřeší.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→ Mluvit s lidmi.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→ Odborně zkoumat situaci.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→ Hledat společná </a:t>
            </a:r>
            <a:r>
              <a:rPr lang="fr-FR" sz="2600">
                <a:solidFill>
                  <a:srgbClr val="000000"/>
                </a:solidFill>
              </a:rPr>
              <a:t>řešení</a:t>
            </a:r>
            <a:r>
              <a:rPr lang="fr-FR" sz="2600" smtClean="0">
                <a:solidFill>
                  <a:srgbClr val="000000"/>
                </a:solidFill>
              </a:rPr>
              <a:t>.</a:t>
            </a:r>
            <a:endParaRPr lang="fr-FR" sz="2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→ Společně řešit problémy.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Principy komunitní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smtClean="0"/>
              <a:t>Analýza a průzkum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Zmapování situace v dané lokalitě nebo problémové oblasti.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Využití stávajících analýz a plánů.</a:t>
            </a:r>
          </a:p>
          <a:p>
            <a:pPr marL="0" indent="0"/>
            <a:r>
              <a:rPr lang="cs-CZ" dirty="0" smtClean="0"/>
              <a:t>Nezaměstnanost.  Věkové rozložení. Existující organizace. Respektovaní jednotlivci. Rozvojové </a:t>
            </a:r>
            <a:r>
              <a:rPr lang="cs-CZ" dirty="0"/>
              <a:t>či komunitní </a:t>
            </a:r>
            <a:r>
              <a:rPr lang="cs-CZ" dirty="0" smtClean="0"/>
              <a:t>plány. Obraz </a:t>
            </a:r>
            <a:r>
              <a:rPr lang="cs-CZ" dirty="0"/>
              <a:t>lokality navenek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15.9.2016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65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47700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/>
              <a:t>Principy komunitní práce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31800" y="1882775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b="1" dirty="0" smtClean="0">
                <a:solidFill>
                  <a:srgbClr val="000000"/>
                </a:solidFill>
              </a:rPr>
              <a:t>Aktivizace</a:t>
            </a:r>
            <a:r>
              <a:rPr lang="fr-FR" sz="2600" dirty="0" smtClean="0">
                <a:solidFill>
                  <a:srgbClr val="000000"/>
                </a:solidFill>
              </a:rPr>
              <a:t> </a:t>
            </a:r>
            <a:r>
              <a:rPr lang="fr-FR" sz="2600" dirty="0">
                <a:solidFill>
                  <a:srgbClr val="000000"/>
                </a:solidFill>
              </a:rPr>
              <a:t>= „probouzení“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rozvoj činorodosti, samostatnosti členů komunity při řešení sdílených problémů vedoucí k participaci a ke zplnomocnění; proces podněcování členů komunity ke změně pasivního postoje a přístupu v aktivní, posílení pocitu „mohu ovlivnit podmínky, které mají vliv na mou životní situaci“.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657225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Principy komunitní práce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7544" y="2162175"/>
            <a:ext cx="8136904" cy="5181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3040" rIns="0" bIns="0"/>
          <a:lstStyle/>
          <a:p>
            <a:pPr marL="342900" indent="-339725">
              <a:spcBef>
                <a:spcPts val="638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600" b="1" dirty="0" smtClean="0">
                <a:solidFill>
                  <a:srgbClr val="000000"/>
                </a:solidFill>
              </a:rPr>
              <a:t>Participace </a:t>
            </a:r>
            <a:r>
              <a:rPr lang="fr-FR" sz="2600" dirty="0">
                <a:solidFill>
                  <a:srgbClr val="000000"/>
                </a:solidFill>
              </a:rPr>
              <a:t>= „podílení se“</a:t>
            </a:r>
          </a:p>
          <a:p>
            <a:pPr marL="342900" indent="-339725">
              <a:spcBef>
                <a:spcPts val="638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účast na rozhodování a na přímé realizaci opatření na úrovni sousedství, vyloučené lokality, obce, města či mikroregionu.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720725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/>
              <a:t>Principy komunitní práce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016125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b="1" dirty="0" smtClean="0">
                <a:solidFill>
                  <a:srgbClr val="000000"/>
                </a:solidFill>
              </a:rPr>
              <a:t>Zplnomocnění </a:t>
            </a:r>
            <a:r>
              <a:rPr lang="fr-FR" sz="2600" b="1" dirty="0">
                <a:solidFill>
                  <a:srgbClr val="000000"/>
                </a:solidFill>
              </a:rPr>
              <a:t>= „předání“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přenechání komunity vlastnímu řízení ve chvíli, kdy již získala vliv nad podmínkami svého života; </a:t>
            </a:r>
            <a:br>
              <a:rPr lang="fr-FR" sz="2600" dirty="0">
                <a:solidFill>
                  <a:srgbClr val="000000"/>
                </a:solidFill>
              </a:rPr>
            </a:br>
            <a:r>
              <a:rPr lang="fr-FR" sz="2600" dirty="0">
                <a:solidFill>
                  <a:srgbClr val="000000"/>
                </a:solidFill>
              </a:rPr>
              <a:t>je výsledkem uschopnění a zkompetentnění členů komunity, kteří znají své problémy, jsou si vědomi svých zdrojů/silných stránek a mají schopnost a kapacitu jednat a dosahovat vliv (mají přístup ke komponentům moci - vědění, dovednosti, rozhodování, sítě a zdroje).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728663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/>
              <a:t>Principy komunitní práce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2016125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b="1" dirty="0" smtClean="0">
                <a:solidFill>
                  <a:srgbClr val="000000"/>
                </a:solidFill>
              </a:rPr>
              <a:t>Kolektivní/skupinová </a:t>
            </a:r>
            <a:r>
              <a:rPr lang="fr-FR" sz="2600" b="1" dirty="0">
                <a:solidFill>
                  <a:srgbClr val="000000"/>
                </a:solidFill>
              </a:rPr>
              <a:t>spolupráce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>
                <a:solidFill>
                  <a:srgbClr val="000000"/>
                </a:solidFill>
              </a:rPr>
              <a:t>spolupráce se skupinami lidí, pro kterou je třeba vytvořit adekvátní podmínky (posilování vzájemné důvěry a sebedůvěry, vzájemná solidarita a pomoc, respekt k odlišnostem, dobrovolnost, rovnocennost, koncentrace na silné stránky lidí a komunit, otevřenost, informovanost, transparentnost, sebeorganizování na demokratických principech).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34995</TotalTime>
  <Words>814</Words>
  <Application>Microsoft Office PowerPoint</Application>
  <PresentationFormat>Předvádění na obrazovce (4:3)</PresentationFormat>
  <Paragraphs>110</Paragraphs>
  <Slides>19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sady Office</vt:lpstr>
      <vt:lpstr>Motiv sady Office</vt:lpstr>
      <vt:lpstr>Organizování komunit  Komunitní práce</vt:lpstr>
      <vt:lpstr>Kdo vyřeší náš problém?</vt:lpstr>
      <vt:lpstr>Co není komunitní práce</vt:lpstr>
      <vt:lpstr>Co je komunitní práce</vt:lpstr>
      <vt:lpstr>Principy komunitní práce</vt:lpstr>
      <vt:lpstr>Principy komunitní práce</vt:lpstr>
      <vt:lpstr>Principy komunitní práce</vt:lpstr>
      <vt:lpstr>Principy komunitní práce</vt:lpstr>
      <vt:lpstr>Principy komunitní práce</vt:lpstr>
      <vt:lpstr>Principy komunitní práce</vt:lpstr>
      <vt:lpstr>Organizovaná svépomoc</vt:lpstr>
      <vt:lpstr>Rámcový postup</vt:lpstr>
      <vt:lpstr>Elinor a Vincent Ostromovi  – správa občin</vt:lpstr>
      <vt:lpstr>Vlastnosti zdrojů</vt:lpstr>
      <vt:lpstr>Vlastnosti přisvojovatelů</vt:lpstr>
      <vt:lpstr>Spolupráce</vt:lpstr>
      <vt:lpstr>Vyjednávání</vt:lpstr>
      <vt:lpstr>Další informace   www.educon.cz  tomas.tozicka@educon.cz</vt:lpstr>
      <vt:lpstr>Děkuji za pozornost 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 komunit  Komunitní práce</dc:title>
  <dc:creator>tom</dc:creator>
  <cp:lastModifiedBy>Tomas Tozicka</cp:lastModifiedBy>
  <cp:revision>25</cp:revision>
  <cp:lastPrinted>1601-01-01T00:00:00Z</cp:lastPrinted>
  <dcterms:created xsi:type="dcterms:W3CDTF">1601-01-01T00:00:00Z</dcterms:created>
  <dcterms:modified xsi:type="dcterms:W3CDTF">2018-01-17T23:51:57Z</dcterms:modified>
</cp:coreProperties>
</file>